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73" r:id="rId3"/>
    <p:sldId id="350" r:id="rId4"/>
    <p:sldId id="354" r:id="rId5"/>
    <p:sldId id="459" r:id="rId6"/>
    <p:sldId id="441" r:id="rId7"/>
    <p:sldId id="443" r:id="rId8"/>
    <p:sldId id="444" r:id="rId9"/>
    <p:sldId id="445" r:id="rId10"/>
    <p:sldId id="446" r:id="rId11"/>
    <p:sldId id="447" r:id="rId12"/>
    <p:sldId id="448" r:id="rId13"/>
    <p:sldId id="386" r:id="rId14"/>
    <p:sldId id="388" r:id="rId15"/>
    <p:sldId id="387" r:id="rId16"/>
    <p:sldId id="420" r:id="rId17"/>
    <p:sldId id="389" r:id="rId18"/>
    <p:sldId id="308" r:id="rId19"/>
    <p:sldId id="400" r:id="rId20"/>
    <p:sldId id="372" r:id="rId21"/>
    <p:sldId id="450" r:id="rId22"/>
    <p:sldId id="451" r:id="rId23"/>
    <p:sldId id="458" r:id="rId24"/>
    <p:sldId id="442" r:id="rId25"/>
    <p:sldId id="436" r:id="rId26"/>
    <p:sldId id="454" r:id="rId27"/>
    <p:sldId id="452" r:id="rId28"/>
    <p:sldId id="418" r:id="rId29"/>
    <p:sldId id="453" r:id="rId30"/>
    <p:sldId id="414" r:id="rId31"/>
    <p:sldId id="456" r:id="rId32"/>
    <p:sldId id="449" r:id="rId33"/>
    <p:sldId id="455" r:id="rId34"/>
    <p:sldId id="419" r:id="rId35"/>
    <p:sldId id="439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7" autoAdjust="0"/>
    <p:restoredTop sz="93740" autoAdjust="0"/>
  </p:normalViewPr>
  <p:slideViewPr>
    <p:cSldViewPr snapToObjects="1">
      <p:cViewPr>
        <p:scale>
          <a:sx n="75" d="100"/>
          <a:sy n="75" d="100"/>
        </p:scale>
        <p:origin x="-207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86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29/04/2014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oleObject" Target="../embeddings/oleObject2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0400" y="1268760"/>
            <a:ext cx="6552728" cy="26076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 err="1"/>
              <a:t>Bidecadal</a:t>
            </a:r>
            <a:r>
              <a:rPr lang="en-GB" sz="3200" b="1" dirty="0"/>
              <a:t> North Atlantic ocean circulation variability controlled by timing of volcanic eruptions </a:t>
            </a:r>
            <a:endParaRPr lang="fr-FR" sz="3200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67544" y="4653136"/>
            <a:ext cx="8208912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2400" b="1" dirty="0"/>
              <a:t>Didier </a:t>
            </a:r>
            <a:r>
              <a:rPr lang="fr-FR" sz="2400" b="1" dirty="0" smtClean="0"/>
              <a:t>Swingedouw, </a:t>
            </a:r>
            <a:r>
              <a:rPr lang="fr-FR" sz="2400" dirty="0"/>
              <a:t>Pablo Ortega, Juliette </a:t>
            </a:r>
            <a:r>
              <a:rPr lang="fr-FR" sz="2400" dirty="0" smtClean="0"/>
              <a:t>Mignot, Eric Guilyardi, Valérie Masson-Delmotte, Paul Butler, </a:t>
            </a:r>
            <a:r>
              <a:rPr lang="fr-FR" sz="2400" dirty="0"/>
              <a:t>M</a:t>
            </a:r>
            <a:r>
              <a:rPr lang="fr-FR" sz="2400" dirty="0" smtClean="0"/>
              <a:t>yriam </a:t>
            </a:r>
            <a:r>
              <a:rPr lang="fr-FR" sz="2400" dirty="0" err="1" smtClean="0"/>
              <a:t>Khodri</a:t>
            </a:r>
            <a:endParaRPr lang="fr-FR" sz="2400" dirty="0" smtClean="0"/>
          </a:p>
        </p:txBody>
      </p:sp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212"/>
            <a:ext cx="825500" cy="825500"/>
          </a:xfrm>
          <a:prstGeom prst="rect">
            <a:avLst/>
          </a:prstGeom>
        </p:spPr>
      </p:pic>
      <p:pic>
        <p:nvPicPr>
          <p:cNvPr id="13" name="Image 12" descr="Universite Bordeaux CMJ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4" y="0"/>
            <a:ext cx="1535860" cy="6152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6345385"/>
            <a:ext cx="1293485" cy="5399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001"/>
            <a:ext cx="1169615" cy="53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9060160" cy="1336956"/>
          </a:xfrm>
        </p:spPr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Greenland</a:t>
            </a:r>
            <a:r>
              <a:rPr lang="fr-FR" dirty="0" smtClean="0"/>
              <a:t>-AMO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556792"/>
            <a:ext cx="4170357" cy="180020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Greenland as high-resolution proxy of North </a:t>
            </a:r>
            <a:r>
              <a:rPr lang="en-GB" sz="2000" dirty="0" err="1" smtClean="0"/>
              <a:t>Atlatic</a:t>
            </a:r>
            <a:r>
              <a:rPr lang="en-GB" sz="2000" dirty="0" smtClean="0"/>
              <a:t> SST (AMO)?</a:t>
            </a:r>
          </a:p>
          <a:p>
            <a:r>
              <a:rPr lang="en-GB" sz="2000" dirty="0" smtClean="0"/>
              <a:t>AMOC leads AMO in the model by 5-10 years</a:t>
            </a:r>
          </a:p>
          <a:p>
            <a:endParaRPr lang="en-GB" sz="2000" dirty="0"/>
          </a:p>
        </p:txBody>
      </p:sp>
      <p:pic>
        <p:nvPicPr>
          <p:cNvPr id="14" name="Imag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5" y="1186769"/>
            <a:ext cx="3958590" cy="5662930"/>
          </a:xfrm>
          <a:prstGeom prst="rect">
            <a:avLst/>
          </a:prstGeom>
        </p:spPr>
      </p:pic>
      <p:pic>
        <p:nvPicPr>
          <p:cNvPr id="15" name="Image 14" descr="ttp://dods.extra.cea.fr/work/p86swing/Volcanic/Supplementary/Fig_9823/Fi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" y="3791585"/>
            <a:ext cx="4319905" cy="30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05" y="3812"/>
            <a:ext cx="5245275" cy="1336956"/>
          </a:xfrm>
        </p:spPr>
        <p:txBody>
          <a:bodyPr/>
          <a:lstStyle/>
          <a:p>
            <a:r>
              <a:rPr lang="fr-FR" sz="3600" dirty="0" smtClean="0"/>
              <a:t>A </a:t>
            </a:r>
            <a:r>
              <a:rPr lang="fr-FR" sz="3600" dirty="0" err="1" smtClean="0"/>
              <a:t>paleo</a:t>
            </a:r>
            <a:r>
              <a:rPr lang="fr-FR" sz="3600" dirty="0" err="1"/>
              <a:t>-</a:t>
            </a:r>
            <a:r>
              <a:rPr lang="fr-FR" sz="3600" dirty="0" err="1" smtClean="0"/>
              <a:t>indicator</a:t>
            </a:r>
            <a:r>
              <a:rPr lang="fr-FR" sz="3600" dirty="0" smtClean="0"/>
              <a:t> of the subpolar AMOC?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5" y="1656184"/>
            <a:ext cx="4485255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Butler et al. (2013): bivalve as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temporal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proxy</a:t>
            </a:r>
          </a:p>
          <a:p>
            <a:r>
              <a:rPr lang="fr-FR" sz="2000" dirty="0" smtClean="0"/>
              <a:t>Not SST, </a:t>
            </a:r>
            <a:r>
              <a:rPr lang="fr-FR" sz="2000" dirty="0" err="1" smtClean="0"/>
              <a:t>rather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to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endParaRPr lang="fr-FR" sz="2000" dirty="0" smtClean="0"/>
          </a:p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 by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4" name="Image 3" descr="ttp://dods.extra.cea.fr/work/p86swing/Volcanic/Supplementary/Fig_4571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11" y="3546001"/>
            <a:ext cx="4666848" cy="33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03" y="0"/>
            <a:ext cx="3600000" cy="32167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43901" y="3216189"/>
            <a:ext cx="285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Butler et al.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5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ttp://dods.extra.cea.fr/work/p86swing/Volcanic/Nature3/Fig3_2049/Fig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65" y="0"/>
            <a:ext cx="4908163" cy="691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7384"/>
            <a:ext cx="4416365" cy="1336956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27" y="1605880"/>
            <a:ext cx="4416365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SST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model</a:t>
            </a:r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12160" y="512819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166792" y="2096995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588224" y="3645024"/>
            <a:ext cx="349424" cy="287999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7678960" y="512816"/>
            <a:ext cx="914872" cy="6012208"/>
            <a:chOff x="7678960" y="512816"/>
            <a:chExt cx="914872" cy="6012208"/>
          </a:xfrm>
        </p:grpSpPr>
        <p:sp>
          <p:nvSpPr>
            <p:cNvPr id="20" name="Rectangle 19"/>
            <p:cNvSpPr/>
            <p:nvPr/>
          </p:nvSpPr>
          <p:spPr>
            <a:xfrm>
              <a:off x="7678960" y="512816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94984" y="2096992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4408" y="3645024"/>
              <a:ext cx="349424" cy="288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84404"/>
            <a:ext cx="3239993" cy="230098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3203481" y="4293096"/>
            <a:ext cx="1212883" cy="2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64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sp>
        <p:nvSpPr>
          <p:cNvPr id="56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Implication for </a:t>
            </a:r>
            <a:r>
              <a:rPr lang="fr-FR" sz="3600" dirty="0" err="1" smtClean="0"/>
              <a:t>recent</a:t>
            </a:r>
            <a:r>
              <a:rPr lang="fr-FR" sz="3600" dirty="0" smtClean="0"/>
              <a:t> </a:t>
            </a:r>
            <a:r>
              <a:rPr lang="fr-FR" sz="3600" dirty="0" err="1" smtClean="0"/>
              <a:t>variability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5069070" cy="35999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47828"/>
            <a:ext cx="6696744" cy="1336956"/>
          </a:xfrm>
        </p:spPr>
        <p:txBody>
          <a:bodyPr/>
          <a:lstStyle/>
          <a:p>
            <a:r>
              <a:rPr lang="en-GB" sz="4000" dirty="0" smtClean="0"/>
              <a:t>Removing Pinatubo within IPSL-CM5A-LR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97968"/>
            <a:ext cx="3776749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2010s</a:t>
            </a:r>
            <a:endParaRPr lang="en-GB" sz="2000" dirty="0"/>
          </a:p>
        </p:txBody>
      </p:sp>
      <p:sp>
        <p:nvSpPr>
          <p:cNvPr id="4" name="Ellipse 3"/>
          <p:cNvSpPr/>
          <p:nvPr/>
        </p:nvSpPr>
        <p:spPr>
          <a:xfrm>
            <a:off x="6084168" y="3140968"/>
            <a:ext cx="2808312" cy="2304256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7452825" y="2247255"/>
            <a:ext cx="1655679" cy="461665"/>
            <a:chOff x="7452825" y="2247255"/>
            <a:chExt cx="1655679" cy="46166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7452825" y="2397968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564904"/>
              <a:ext cx="252031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247255"/>
              <a:ext cx="1403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</a:rPr>
                <a:t>No Pinatubo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603448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052736"/>
            <a:ext cx="7907983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Volcanic eruption precedes an AMOC maximum by around </a:t>
            </a:r>
            <a:r>
              <a:rPr lang="en-GB" sz="2000" b="1" dirty="0" smtClean="0"/>
              <a:t>10-15 years </a:t>
            </a:r>
            <a:r>
              <a:rPr lang="en-GB" sz="2000" dirty="0" smtClean="0"/>
              <a:t>in IPSLCM5A-LR model</a:t>
            </a:r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5</a:t>
            </a:r>
            <a:r>
              <a:rPr lang="en-GB" sz="2000" b="1" dirty="0" smtClean="0"/>
              <a:t>-member CMIP5 </a:t>
            </a:r>
            <a:r>
              <a:rPr lang="en-GB" sz="2000" dirty="0" smtClean="0"/>
              <a:t>ensemble</a:t>
            </a:r>
          </a:p>
          <a:p>
            <a:r>
              <a:rPr lang="en-GB" sz="2000" dirty="0" smtClean="0"/>
              <a:t>Consistent with </a:t>
            </a:r>
            <a:r>
              <a:rPr lang="en-GB" sz="2000" i="1" dirty="0" smtClean="0"/>
              <a:t>in situ </a:t>
            </a:r>
            <a:r>
              <a:rPr lang="en-GB" sz="2000" b="1" dirty="0"/>
              <a:t>s</a:t>
            </a:r>
            <a:r>
              <a:rPr lang="en-GB" sz="2000" b="1" dirty="0" smtClean="0"/>
              <a:t>alinity data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and Iceland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 </a:t>
            </a:r>
            <a:r>
              <a:rPr lang="en-GB" sz="2000" dirty="0" smtClean="0"/>
              <a:t>supporting </a:t>
            </a:r>
            <a:r>
              <a:rPr lang="en-GB" sz="2000" dirty="0"/>
              <a:t>the validity of the mechanism in the real </a:t>
            </a:r>
            <a:r>
              <a:rPr lang="en-GB" sz="2000" dirty="0" smtClean="0"/>
              <a:t>world </a:t>
            </a:r>
          </a:p>
          <a:p>
            <a:r>
              <a:rPr lang="en-GB" sz="2000" dirty="0" smtClean="0"/>
              <a:t>Effect </a:t>
            </a:r>
            <a:r>
              <a:rPr lang="en-GB" sz="2000" dirty="0"/>
              <a:t>of Pinatubo: </a:t>
            </a:r>
            <a:r>
              <a:rPr lang="en-GB" sz="2000" b="1" dirty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Decadal predictability in case of eruption in the future</a:t>
            </a:r>
            <a:endParaRPr lang="en-GB" sz="2000" dirty="0"/>
          </a:p>
          <a:p>
            <a:pPr>
              <a:buFont typeface="Symbol" charset="0"/>
              <a:buChar char=""/>
            </a:pPr>
            <a:endParaRPr lang="en-GB" sz="2000" dirty="0" smtClean="0"/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Moon-SOS Prelev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042276" cy="133695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! 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380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C8E0E9"/>
                </a:solidFill>
              </a:rPr>
              <a:t>Didier.Swingedouw@lsce.ipsl.fr</a:t>
            </a:r>
            <a:endParaRPr lang="fr-FR" dirty="0">
              <a:solidFill>
                <a:srgbClr val="C8E0E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6597352"/>
            <a:ext cx="22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</a:rPr>
              <a:t>Courtesy</a:t>
            </a:r>
            <a:r>
              <a:rPr lang="fr-FR" sz="800" dirty="0" smtClean="0">
                <a:solidFill>
                  <a:schemeClr val="bg1"/>
                </a:solidFill>
              </a:rPr>
              <a:t> of Bruno </a:t>
            </a:r>
            <a:r>
              <a:rPr lang="fr-FR" sz="800" dirty="0" err="1" smtClean="0">
                <a:solidFill>
                  <a:schemeClr val="bg1"/>
                </a:solidFill>
              </a:rPr>
              <a:t>Ferron</a:t>
            </a:r>
            <a:r>
              <a:rPr lang="fr-FR" sz="800" dirty="0" smtClean="0">
                <a:solidFill>
                  <a:schemeClr val="bg1"/>
                </a:solidFill>
              </a:rPr>
              <a:t>, OVIDE 2010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5364088" y="1268760"/>
            <a:ext cx="3744416" cy="2736304"/>
            <a:chOff x="5364088" y="1268760"/>
            <a:chExt cx="3744416" cy="2736304"/>
          </a:xfrm>
        </p:grpSpPr>
        <p:grpSp>
          <p:nvGrpSpPr>
            <p:cNvPr id="15" name="Grouper 14"/>
            <p:cNvGrpSpPr/>
            <p:nvPr/>
          </p:nvGrpSpPr>
          <p:grpSpPr>
            <a:xfrm>
              <a:off x="5364088" y="1268760"/>
              <a:ext cx="3744416" cy="2736304"/>
              <a:chOff x="5364088" y="1268760"/>
              <a:chExt cx="3744416" cy="273630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088" y="1268760"/>
                <a:ext cx="3518024" cy="234534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590480" y="3697287"/>
                <a:ext cx="351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Van </a:t>
                </a:r>
                <a:r>
                  <a:rPr lang="fr-FR" sz="1400" dirty="0" err="1" smtClean="0"/>
                  <a:t>Oldenborgh</a:t>
                </a:r>
                <a:r>
                  <a:rPr lang="fr-FR" sz="1400" dirty="0" smtClean="0"/>
                  <a:t> et al. 2012</a:t>
                </a:r>
                <a:endParaRPr lang="fr-FR" sz="1400" dirty="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9603" y="3455359"/>
                <a:ext cx="3238500" cy="317500"/>
              </a:xfrm>
              <a:prstGeom prst="rect">
                <a:avLst/>
              </a:prstGeom>
            </p:spPr>
          </p:pic>
        </p:grpSp>
        <p:sp>
          <p:nvSpPr>
            <p:cNvPr id="17" name="ZoneTexte 16"/>
            <p:cNvSpPr txBox="1"/>
            <p:nvPr/>
          </p:nvSpPr>
          <p:spPr>
            <a:xfrm>
              <a:off x="5436097" y="1279793"/>
              <a:ext cx="281826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   </a:t>
              </a:r>
              <a:r>
                <a:rPr lang="en-GB" sz="1200" dirty="0" smtClean="0"/>
                <a:t>t2m skill without trends: years 2-5</a:t>
              </a:r>
              <a:endParaRPr lang="en-GB" sz="12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042276" cy="1336956"/>
          </a:xfrm>
        </p:spPr>
        <p:txBody>
          <a:bodyPr/>
          <a:lstStyle/>
          <a:p>
            <a:r>
              <a:rPr lang="fr-FR" dirty="0" smtClean="0"/>
              <a:t>Background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749896"/>
            <a:ext cx="4536503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AMOC: a key player for decadal prediction </a:t>
            </a:r>
          </a:p>
          <a:p>
            <a:r>
              <a:rPr lang="en-GB" sz="2000" dirty="0" smtClean="0"/>
              <a:t>Volcanic impact on AMOC     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2011…)</a:t>
            </a:r>
          </a:p>
          <a:p>
            <a:r>
              <a:rPr lang="en-GB" sz="2000" dirty="0" smtClean="0"/>
              <a:t>Bi-decadal variability in the North Atlantic: </a:t>
            </a:r>
          </a:p>
          <a:p>
            <a:pPr lvl="1"/>
            <a:r>
              <a:rPr lang="en-GB" sz="2000" dirty="0" smtClean="0"/>
              <a:t>in several models               </a:t>
            </a:r>
            <a:r>
              <a:rPr lang="en-GB" sz="1600" dirty="0" smtClean="0"/>
              <a:t>(Frankcombe et al. 2010…)            </a:t>
            </a:r>
          </a:p>
          <a:p>
            <a:pPr lvl="1"/>
            <a:r>
              <a:rPr lang="en-GB" sz="2000" dirty="0"/>
              <a:t>a</a:t>
            </a:r>
            <a:r>
              <a:rPr lang="en-GB" sz="2000" dirty="0" smtClean="0"/>
              <a:t>nd in data                             </a:t>
            </a:r>
            <a:r>
              <a:rPr lang="en-GB" sz="1600" dirty="0" smtClean="0"/>
              <a:t>(Chylek et al. 2011, Sicre et al. 2008, Divine &amp; Dick 2006… )</a:t>
            </a:r>
          </a:p>
          <a:p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742191" y="1556792"/>
            <a:ext cx="1512168" cy="824548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r 15"/>
          <p:cNvGrpSpPr/>
          <p:nvPr/>
        </p:nvGrpSpPr>
        <p:grpSpPr>
          <a:xfrm>
            <a:off x="5266535" y="4293096"/>
            <a:ext cx="3881227" cy="2445871"/>
            <a:chOff x="5266535" y="4293096"/>
            <a:chExt cx="3881227" cy="2445871"/>
          </a:xfrm>
        </p:grpSpPr>
        <p:grpSp>
          <p:nvGrpSpPr>
            <p:cNvPr id="13" name="Grouper 12"/>
            <p:cNvGrpSpPr/>
            <p:nvPr/>
          </p:nvGrpSpPr>
          <p:grpSpPr>
            <a:xfrm>
              <a:off x="5266535" y="4293096"/>
              <a:ext cx="3769961" cy="2104803"/>
              <a:chOff x="5304329" y="4437112"/>
              <a:chExt cx="3769961" cy="210480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4329" y="4437112"/>
                <a:ext cx="3769961" cy="210480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569603" y="4437112"/>
                <a:ext cx="116263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56176" y="45895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28083" y="44371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2320" y="4437112"/>
                <a:ext cx="216024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6147953" y="6431190"/>
              <a:ext cx="2999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Zanchettin et al. </a:t>
              </a:r>
              <a:r>
                <a:rPr lang="fr-FR" sz="1400" dirty="0" smtClean="0"/>
                <a:t>2012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3812"/>
            <a:ext cx="4296399" cy="1336956"/>
          </a:xfrm>
        </p:spPr>
        <p:txBody>
          <a:bodyPr/>
          <a:lstStyle/>
          <a:p>
            <a:r>
              <a:rPr lang="fr-FR" sz="3200" dirty="0" smtClean="0"/>
              <a:t>Initialisation of Atlantic </a:t>
            </a:r>
            <a:r>
              <a:rPr lang="fr-FR" sz="3200" dirty="0" err="1"/>
              <a:t>overturning</a:t>
            </a:r>
            <a:r>
              <a:rPr lang="fr-FR" sz="32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100392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76256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1875240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Atlantic overturning (AMOC)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r>
              <a:rPr lang="fr-FR" sz="1200" b="1" dirty="0" smtClean="0">
                <a:solidFill>
                  <a:srgbClr val="0000FF"/>
                </a:solidFill>
              </a:rPr>
              <a:t> </a:t>
            </a:r>
            <a:r>
              <a:rPr lang="fr-FR" sz="1200" b="1" dirty="0" err="1" smtClean="0">
                <a:solidFill>
                  <a:srgbClr val="0000FF"/>
                </a:solidFill>
              </a:rPr>
              <a:t>with</a:t>
            </a:r>
            <a:r>
              <a:rPr lang="fr-FR" sz="1200" b="1" dirty="0" smtClean="0">
                <a:solidFill>
                  <a:srgbClr val="0000FF"/>
                </a:solidFill>
              </a:rPr>
              <a:t> SST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Swingedouw et al., </a:t>
            </a:r>
            <a:r>
              <a:rPr lang="fr-FR" b="1" i="1" dirty="0" smtClean="0">
                <a:solidFill>
                  <a:schemeClr val="accent6"/>
                </a:solidFill>
              </a:rPr>
              <a:t>Clim. Dyn. </a:t>
            </a:r>
            <a:r>
              <a:rPr lang="fr-FR" b="1" dirty="0" smtClean="0">
                <a:solidFill>
                  <a:schemeClr val="accent6"/>
                </a:solidFill>
              </a:rPr>
              <a:t>2013</a:t>
            </a:r>
            <a:endParaRPr lang="fr-FR" b="1" dirty="0">
              <a:solidFill>
                <a:schemeClr val="accent6"/>
              </a:solidFill>
            </a:endParaRPr>
          </a:p>
        </p:txBody>
      </p:sp>
      <p:grpSp>
        <p:nvGrpSpPr>
          <p:cNvPr id="26" name="Grouper 25"/>
          <p:cNvGrpSpPr/>
          <p:nvPr/>
        </p:nvGrpSpPr>
        <p:grpSpPr>
          <a:xfrm>
            <a:off x="5465167" y="5733256"/>
            <a:ext cx="691009" cy="1202650"/>
            <a:chOff x="5465167" y="5724468"/>
            <a:chExt cx="691009" cy="1202650"/>
          </a:xfrm>
        </p:grpSpPr>
        <p:grpSp>
          <p:nvGrpSpPr>
            <p:cNvPr id="16" name="Grouper 15"/>
            <p:cNvGrpSpPr/>
            <p:nvPr/>
          </p:nvGrpSpPr>
          <p:grpSpPr>
            <a:xfrm>
              <a:off x="5614190" y="5724468"/>
              <a:ext cx="363892" cy="754737"/>
              <a:chOff x="-2196752" y="1196752"/>
              <a:chExt cx="1620143" cy="3391326"/>
            </a:xfrm>
          </p:grpSpPr>
          <p:sp>
            <p:nvSpPr>
              <p:cNvPr id="7" name="Nuage 6"/>
              <p:cNvSpPr/>
              <p:nvPr/>
            </p:nvSpPr>
            <p:spPr>
              <a:xfrm>
                <a:off x="-1836712" y="1196752"/>
                <a:ext cx="864096" cy="1656184"/>
              </a:xfrm>
              <a:prstGeom prst="cloud">
                <a:avLst/>
              </a:prstGeom>
              <a:solidFill>
                <a:srgbClr val="000000"/>
              </a:solidFill>
              <a:ln w="12700" cmpd="sng"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rapèze 8"/>
              <p:cNvSpPr>
                <a:spLocks noChangeAspect="1"/>
              </p:cNvSpPr>
              <p:nvPr/>
            </p:nvSpPr>
            <p:spPr>
              <a:xfrm>
                <a:off x="-2196752" y="2967935"/>
                <a:ext cx="1620143" cy="1620143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5465167" y="6588564"/>
              <a:ext cx="691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1963</a:t>
              </a:r>
              <a:endParaRPr lang="en-GB" sz="1600" b="1" dirty="0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5796136" y="6453336"/>
              <a:ext cx="0" cy="21602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r 45"/>
          <p:cNvGrpSpPr/>
          <p:nvPr/>
        </p:nvGrpSpPr>
        <p:grpSpPr>
          <a:xfrm>
            <a:off x="5774848" y="2204863"/>
            <a:ext cx="1111057" cy="3462210"/>
            <a:chOff x="10260632" y="3144709"/>
            <a:chExt cx="1111057" cy="3164611"/>
          </a:xfrm>
        </p:grpSpPr>
        <p:grpSp>
          <p:nvGrpSpPr>
            <p:cNvPr id="39" name="Grouper 38"/>
            <p:cNvGrpSpPr/>
            <p:nvPr/>
          </p:nvGrpSpPr>
          <p:grpSpPr>
            <a:xfrm>
              <a:off x="10260633" y="3144709"/>
              <a:ext cx="1111056" cy="1364411"/>
              <a:chOff x="5775816" y="2442978"/>
              <a:chExt cx="1111056" cy="1364411"/>
            </a:xfrm>
          </p:grpSpPr>
          <p:cxnSp>
            <p:nvCxnSpPr>
              <p:cNvPr id="40" name="Connecteur droit avec flèche 39"/>
              <p:cNvCxnSpPr/>
              <p:nvPr/>
            </p:nvCxnSpPr>
            <p:spPr>
              <a:xfrm>
                <a:off x="5775816" y="2442978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/>
              <p:cNvCxnSpPr/>
              <p:nvPr/>
            </p:nvCxnSpPr>
            <p:spPr>
              <a:xfrm>
                <a:off x="5775816" y="3807389"/>
                <a:ext cx="1111056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5869111" y="3430256"/>
                <a:ext cx="792088" cy="3087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dirty="0" smtClean="0">
                    <a:solidFill>
                      <a:srgbClr val="000000"/>
                    </a:solidFill>
                  </a:rPr>
                  <a:t>15 </a:t>
                </a:r>
                <a:r>
                  <a:rPr lang="fr-FR" sz="1600" dirty="0" err="1" smtClean="0">
                    <a:solidFill>
                      <a:srgbClr val="000000"/>
                    </a:solidFill>
                  </a:rPr>
                  <a:t>yrs</a:t>
                </a:r>
                <a:endParaRPr lang="fr-FR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43" name="Connecteur droit avec flèche 42"/>
            <p:cNvCxnSpPr/>
            <p:nvPr/>
          </p:nvCxnSpPr>
          <p:spPr>
            <a:xfrm>
              <a:off x="10260632" y="3144709"/>
              <a:ext cx="1" cy="316461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427984" cy="4104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2008" y="1484784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dirty="0" smtClean="0">
                <a:solidFill>
                  <a:srgbClr val="FF0000"/>
                </a:solidFill>
              </a:rPr>
              <a:t>in situ SSS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>
                <a:solidFill>
                  <a:srgbClr val="FF0000"/>
                </a:solidFill>
              </a:rPr>
              <a:t>P</a:t>
            </a:r>
            <a:r>
              <a:rPr lang="en-GB" sz="2200" b="1" dirty="0" smtClean="0">
                <a:solidFill>
                  <a:srgbClr val="FF0000"/>
                </a:solidFill>
              </a:rPr>
              <a:t>aleo-climate </a:t>
            </a:r>
            <a:r>
              <a:rPr lang="en-GB" sz="2200" dirty="0" smtClean="0"/>
              <a:t>support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5238553" y="2272016"/>
            <a:ext cx="3873096" cy="4109312"/>
            <a:chOff x="5541855" y="3105561"/>
            <a:chExt cx="3547587" cy="3285059"/>
          </a:xfrm>
        </p:grpSpPr>
        <p:sp>
          <p:nvSpPr>
            <p:cNvPr id="20" name="Rectangle 19"/>
            <p:cNvSpPr/>
            <p:nvPr/>
          </p:nvSpPr>
          <p:spPr>
            <a:xfrm>
              <a:off x="7917196" y="3105561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73832" y="3105563"/>
              <a:ext cx="180023" cy="253087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88752" y="3136818"/>
              <a:ext cx="180023" cy="2530867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854708" y="5517232"/>
              <a:ext cx="0" cy="4006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7239788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7965306" y="5521672"/>
              <a:ext cx="0" cy="324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541855" y="5917922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646182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899350" y="5872420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977284" y="1772816"/>
            <a:ext cx="31479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260648"/>
            <a:ext cx="4329786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of the AMOC forcings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7" name="Image 6" descr="ttp://dods.extra.cea.fr/work/p86swing/Volcanic/Supplementary/Fig_2805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43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4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dependent</a:t>
            </a:r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15 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7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16832"/>
            <a:ext cx="3888432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 harmonic response to volcanoes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03187"/>
              </p:ext>
            </p:extLst>
          </p:nvPr>
        </p:nvGraphicFramePr>
        <p:xfrm>
          <a:off x="61200" y="4608000"/>
          <a:ext cx="398654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" y="4608000"/>
                        <a:ext cx="3986542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12" y="2132856"/>
            <a:ext cx="4860000" cy="34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512" y="2132856"/>
            <a:ext cx="4860000" cy="34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tp://dods.extra.cea.fr/work/p86swing/Volcanic/Nature3/Fig4_26694/Fig4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09" y="-27384"/>
            <a:ext cx="4860000" cy="69121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971" y="260648"/>
            <a:ext cx="4465955" cy="1048924"/>
          </a:xfrm>
        </p:spPr>
        <p:txBody>
          <a:bodyPr/>
          <a:lstStyle/>
          <a:p>
            <a:r>
              <a:rPr lang="en-GB" sz="3200" dirty="0" smtClean="0"/>
              <a:t>AMOC response in the IPSL-CM5A-LR model</a:t>
            </a:r>
            <a:endParaRPr lang="en-GB" sz="3200" dirty="0"/>
          </a:p>
        </p:txBody>
      </p:sp>
      <p:sp>
        <p:nvSpPr>
          <p:cNvPr id="6" name="Rectangle 5"/>
          <p:cNvSpPr/>
          <p:nvPr/>
        </p:nvSpPr>
        <p:spPr>
          <a:xfrm>
            <a:off x="4392496" y="3429000"/>
            <a:ext cx="4788016" cy="3455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18252"/>
              </p:ext>
            </p:extLst>
          </p:nvPr>
        </p:nvGraphicFramePr>
        <p:xfrm>
          <a:off x="251520" y="1844824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44824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29767"/>
              </p:ext>
            </p:extLst>
          </p:nvPr>
        </p:nvGraphicFramePr>
        <p:xfrm>
          <a:off x="251520" y="2996952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9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520" y="2996952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008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099752"/>
              </p:ext>
            </p:extLst>
          </p:nvPr>
        </p:nvGraphicFramePr>
        <p:xfrm>
          <a:off x="1043608" y="4581922"/>
          <a:ext cx="2160240" cy="65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0" name="…quation" r:id="rId8" imgW="1016000" imgH="203200" progId="Equation.3">
                  <p:embed/>
                </p:oleObj>
              </mc:Choice>
              <mc:Fallback>
                <p:oleObj name="…quation" r:id="rId8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4581922"/>
                        <a:ext cx="2160240" cy="65898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rgbClr val="0000FF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981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CMIP5 models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8" y="1823020"/>
            <a:ext cx="7101944" cy="50399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63205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0"/>
            <a:ext cx="4329786" cy="1484784"/>
          </a:xfrm>
        </p:spPr>
        <p:txBody>
          <a:bodyPr/>
          <a:lstStyle/>
          <a:p>
            <a:r>
              <a:rPr lang="fr-FR" sz="3600" dirty="0" err="1" smtClean="0"/>
              <a:t>Scaling</a:t>
            </a:r>
            <a:r>
              <a:rPr lang="fr-FR" sz="3600" dirty="0" smtClean="0"/>
              <a:t> of the </a:t>
            </a:r>
            <a:r>
              <a:rPr lang="fr-FR" sz="3600" dirty="0" err="1" smtClean="0"/>
              <a:t>conceptual</a:t>
            </a:r>
            <a:r>
              <a:rPr lang="fr-FR" sz="3600" dirty="0" smtClean="0"/>
              <a:t> model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use a </a:t>
            </a:r>
            <a:r>
              <a:rPr lang="fr-FR" sz="2000" dirty="0" err="1" smtClean="0"/>
              <a:t>cost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MSE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IPSL model and </a:t>
            </a:r>
            <a:r>
              <a:rPr lang="fr-FR" sz="2000" dirty="0" err="1" smtClean="0"/>
              <a:t>toy</a:t>
            </a:r>
            <a:r>
              <a:rPr lang="fr-FR" sz="2000" dirty="0" smtClean="0"/>
              <a:t> model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745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72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9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4263965" cy="1336956"/>
          </a:xfrm>
        </p:spPr>
        <p:txBody>
          <a:bodyPr/>
          <a:lstStyle/>
          <a:p>
            <a:r>
              <a:rPr lang="en-GB" dirty="0" smtClean="0"/>
              <a:t>Temperature propagation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flipH="1">
            <a:off x="251520" y="1600201"/>
            <a:ext cx="297755" cy="43434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 3" descr="ttp://dods.extra.cea.fr/work/p86swing/Volcanic/Supplementary/Fig_2929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66" y="0"/>
            <a:ext cx="4907831" cy="6911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6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" y="188640"/>
            <a:ext cx="4114024" cy="1985028"/>
          </a:xfrm>
        </p:spPr>
        <p:txBody>
          <a:bodyPr/>
          <a:lstStyle/>
          <a:p>
            <a:r>
              <a:rPr lang="fr-FR" sz="4000" dirty="0" err="1" smtClean="0"/>
              <a:t>Comparison</a:t>
            </a:r>
            <a:r>
              <a:rPr lang="fr-FR" sz="4000" dirty="0" smtClean="0"/>
              <a:t> model-</a:t>
            </a:r>
            <a:r>
              <a:rPr lang="fr-FR" sz="4000" dirty="0" err="1" smtClean="0"/>
              <a:t>proxies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708920"/>
            <a:ext cx="3888433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nutirent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6242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77" y="3531"/>
            <a:ext cx="4882335" cy="687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20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 3" descr="ttp://dods.extra.cea.fr/work/p86swing/Millennium/MainResults1/AMOC_IPSL_31228/AMOC_IPSL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72" y="1837690"/>
            <a:ext cx="4319905" cy="502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ttp://dods.extra.cea.fr/work/p86swing/Millennium/Volcan/SpectralAnalysis/IceCoresO18_490/IceCoresO18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6565"/>
            <a:ext cx="4319905" cy="5131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er 5"/>
          <p:cNvGrpSpPr>
            <a:grpSpLocks noChangeAspect="1"/>
          </p:cNvGrpSpPr>
          <p:nvPr/>
        </p:nvGrpSpPr>
        <p:grpSpPr bwMode="auto">
          <a:xfrm>
            <a:off x="0" y="34302"/>
            <a:ext cx="1709268" cy="1726565"/>
            <a:chOff x="0" y="0"/>
            <a:chExt cx="2174627" cy="2064070"/>
          </a:xfrm>
        </p:grpSpPr>
        <p:grpSp>
          <p:nvGrpSpPr>
            <p:cNvPr id="7" name="Grouper 6"/>
            <p:cNvGrpSpPr>
              <a:grpSpLocks/>
            </p:cNvGrpSpPr>
            <p:nvPr/>
          </p:nvGrpSpPr>
          <p:grpSpPr bwMode="auto">
            <a:xfrm>
              <a:off x="0" y="0"/>
              <a:ext cx="2125810" cy="2016224"/>
              <a:chOff x="0" y="0"/>
              <a:chExt cx="1801154" cy="1800000"/>
            </a:xfrm>
          </p:grpSpPr>
          <p:pic>
            <p:nvPicPr>
              <p:cNvPr id="9" name="Image 8" descr="d18O-millgreenland-1000-1973-ano-eof1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801154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Zone de texte 27"/>
              <p:cNvSpPr txBox="1">
                <a:spLocks noChangeArrowheads="1"/>
              </p:cNvSpPr>
              <p:nvPr/>
            </p:nvSpPr>
            <p:spPr bwMode="auto">
              <a:xfrm>
                <a:off x="106430" y="36610"/>
                <a:ext cx="1642695" cy="227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pPr fontAlgn="base">
                  <a:spcAft>
                    <a:spcPts val="0"/>
                  </a:spcAft>
                </a:pPr>
                <a:r>
                  <a:rPr lang="en-GB" sz="9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Times New Roman"/>
                  </a:rPr>
                  <a:t>EOF1 δO</a:t>
                </a:r>
                <a:r>
                  <a:rPr lang="en-GB" sz="900" kern="1200" baseline="300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Times New Roman"/>
                  </a:rPr>
                  <a:t>18</a:t>
                </a:r>
                <a:r>
                  <a:rPr lang="en-GB" sz="9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Times New Roman"/>
                  </a:rPr>
                  <a:t> ice cores</a:t>
                </a:r>
                <a:endParaRPr lang="fr-FR" sz="100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8" name="Rectangle 7"/>
            <p:cNvSpPr>
              <a:spLocks noChangeAspect="1" noChangeArrowheads="1"/>
            </p:cNvSpPr>
            <p:nvPr/>
          </p:nvSpPr>
          <p:spPr bwMode="auto">
            <a:xfrm>
              <a:off x="1" y="2"/>
              <a:ext cx="2174626" cy="20640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spcAft>
                  <a:spcPts val="0"/>
                </a:spcAft>
              </a:pPr>
              <a:r>
                <a:rPr lang="fr-FR" sz="1200">
                  <a:effectLst/>
                  <a:latin typeface="Cambria"/>
                  <a:ea typeface="Times New Roman"/>
                  <a:cs typeface="Times New Roman"/>
                </a:rPr>
                <a:t> </a:t>
              </a:r>
              <a:endParaRPr lang="fr-FR" sz="1200">
                <a:effectLst/>
                <a:latin typeface="Cambria"/>
                <a:ea typeface="ＭＳ 明朝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72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675456"/>
            <a:ext cx="8042276" cy="1336956"/>
          </a:xfrm>
        </p:spPr>
        <p:txBody>
          <a:bodyPr/>
          <a:lstStyle/>
          <a:p>
            <a:r>
              <a:rPr lang="fr-FR" sz="4000" dirty="0" smtClean="0"/>
              <a:t>Pinatubo direct impact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0" y="764704"/>
            <a:ext cx="4308760" cy="30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4308760" cy="30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40" y="3809511"/>
            <a:ext cx="4308760" cy="30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809511"/>
            <a:ext cx="4308760" cy="30600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835696" y="1196752"/>
            <a:ext cx="4896544" cy="2361281"/>
            <a:chOff x="1835696" y="1196752"/>
            <a:chExt cx="4896544" cy="2361281"/>
          </a:xfrm>
        </p:grpSpPr>
        <p:sp>
          <p:nvSpPr>
            <p:cNvPr id="8" name="Rectangle 7"/>
            <p:cNvSpPr/>
            <p:nvPr/>
          </p:nvSpPr>
          <p:spPr>
            <a:xfrm>
              <a:off x="615617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3569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110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4248472" cy="270892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606933" y="-27384"/>
            <a:ext cx="4645587" cy="3267378"/>
            <a:chOff x="4606933" y="-27384"/>
            <a:chExt cx="4645587" cy="326737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933" y="0"/>
              <a:ext cx="4562207" cy="323999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732240" y="-2738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Agung: 1963-1965</a:t>
              </a:r>
              <a:endParaRPr lang="en-GB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618304" y="3635732"/>
            <a:ext cx="4562208" cy="3249285"/>
            <a:chOff x="4618304" y="3635732"/>
            <a:chExt cx="4562208" cy="32492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304" y="3645024"/>
              <a:ext cx="4562208" cy="323999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444208" y="36357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El Chichon: 1982-1984</a:t>
              </a:r>
              <a:endParaRPr lang="en-GB" dirty="0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0" y="3648674"/>
            <a:ext cx="4562217" cy="32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90822" y="364867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Pinatubo: 1991-1993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1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8095791" y="3160911"/>
            <a:ext cx="940705" cy="1636242"/>
            <a:chOff x="-2196752" y="1196752"/>
            <a:chExt cx="1620143" cy="3391326"/>
          </a:xfrm>
        </p:grpSpPr>
        <p:sp>
          <p:nvSpPr>
            <p:cNvPr id="39" name="Nuage 38"/>
            <p:cNvSpPr/>
            <p:nvPr/>
          </p:nvSpPr>
          <p:spPr>
            <a:xfrm>
              <a:off x="-1836712" y="1196752"/>
              <a:ext cx="864096" cy="1656184"/>
            </a:xfrm>
            <a:prstGeom prst="cloud">
              <a:avLst/>
            </a:prstGeom>
            <a:solidFill>
              <a:srgbClr val="000000"/>
            </a:solidFill>
            <a:ln w="12700" cmpd="sng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rapèze 39"/>
            <p:cNvSpPr>
              <a:spLocks noChangeAspect="1"/>
            </p:cNvSpPr>
            <p:nvPr/>
          </p:nvSpPr>
          <p:spPr>
            <a:xfrm>
              <a:off x="-2196752" y="2967935"/>
              <a:ext cx="1620143" cy="162014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</a:t>
            </a:r>
            <a:r>
              <a:rPr lang="en-GB" dirty="0" smtClean="0"/>
              <a:t>dependent? (Zanchettin et al. 2012)</a:t>
            </a:r>
            <a:endParaRPr lang="en-GB" dirty="0" smtClean="0"/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</a:t>
            </a:r>
            <a:r>
              <a:rPr lang="en-GB" dirty="0" smtClean="0"/>
              <a:t> around 15 </a:t>
            </a:r>
            <a:r>
              <a:rPr lang="en-GB" dirty="0" smtClean="0"/>
              <a:t>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5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53" y="1772817"/>
            <a:ext cx="5071359" cy="3599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40768"/>
            <a:ext cx="4109152" cy="4536504"/>
          </a:xfrm>
        </p:spPr>
        <p:txBody>
          <a:bodyPr>
            <a:noAutofit/>
          </a:bodyPr>
          <a:lstStyle/>
          <a:p>
            <a:r>
              <a:rPr lang="en-GB" sz="2000" dirty="0" smtClean="0"/>
              <a:t>19 individual models from </a:t>
            </a:r>
            <a:r>
              <a:rPr lang="en-GB" sz="2000" b="1" dirty="0" smtClean="0"/>
              <a:t>CMIP5</a:t>
            </a:r>
            <a:r>
              <a:rPr lang="en-GB" sz="2000" dirty="0" smtClean="0"/>
              <a:t> </a:t>
            </a:r>
            <a:r>
              <a:rPr lang="en-GB" sz="2000" b="1" dirty="0" smtClean="0"/>
              <a:t>WITHOUT</a:t>
            </a:r>
            <a:r>
              <a:rPr lang="en-GB" sz="2000" dirty="0" smtClean="0"/>
              <a:t> IPSLCM5A</a:t>
            </a:r>
          </a:p>
          <a:p>
            <a:r>
              <a:rPr lang="en-GB" sz="2000" dirty="0" smtClean="0"/>
              <a:t>The ensemble mean shows a maximum in AMOC just before 1980 as in IPSLCM5A</a:t>
            </a:r>
          </a:p>
          <a:p>
            <a:r>
              <a:rPr lang="en-GB" sz="2000" dirty="0" smtClean="0"/>
              <a:t>Large spread</a:t>
            </a:r>
          </a:p>
          <a:p>
            <a:r>
              <a:rPr lang="en-GB" sz="2000" b="1" dirty="0">
                <a:solidFill>
                  <a:srgbClr val="0000FF"/>
                </a:solidFill>
              </a:rPr>
              <a:t>5 models </a:t>
            </a:r>
            <a:r>
              <a:rPr lang="en-GB" sz="2000" dirty="0"/>
              <a:t>show a maximum of energy in the </a:t>
            </a:r>
            <a:r>
              <a:rPr lang="en-GB" sz="2000" b="1" dirty="0">
                <a:solidFill>
                  <a:srgbClr val="0000FF"/>
                </a:solidFill>
              </a:rPr>
              <a:t>12-</a:t>
            </a:r>
            <a:r>
              <a:rPr lang="en-GB" sz="2000" b="1" dirty="0" smtClean="0">
                <a:solidFill>
                  <a:srgbClr val="0000FF"/>
                </a:solidFill>
              </a:rPr>
              <a:t>30 </a:t>
            </a:r>
            <a:r>
              <a:rPr lang="en-GB" sz="2000" b="1" dirty="0" err="1" smtClean="0">
                <a:solidFill>
                  <a:srgbClr val="0000FF"/>
                </a:solidFill>
              </a:rPr>
              <a:t>yrs</a:t>
            </a:r>
            <a:r>
              <a:rPr lang="en-GB" sz="2000" b="1" dirty="0" smtClean="0">
                <a:solidFill>
                  <a:srgbClr val="0000FF"/>
                </a:solidFill>
              </a:rPr>
              <a:t> </a:t>
            </a:r>
            <a:r>
              <a:rPr lang="en-GB" sz="2000" b="1" dirty="0">
                <a:solidFill>
                  <a:srgbClr val="0000FF"/>
                </a:solidFill>
              </a:rPr>
              <a:t>spectral band</a:t>
            </a:r>
            <a:r>
              <a:rPr lang="en-GB" sz="2000" dirty="0"/>
              <a:t>. Strong similarity of the response in these 5</a:t>
            </a:r>
            <a:r>
              <a:rPr lang="en-GB" sz="2000" dirty="0" smtClean="0"/>
              <a:t> </a:t>
            </a:r>
            <a:r>
              <a:rPr lang="en-GB" sz="2000" dirty="0"/>
              <a:t>models</a:t>
            </a:r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53" y="1772824"/>
            <a:ext cx="5032026" cy="360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5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44624"/>
            <a:ext cx="4299487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i="1" dirty="0" smtClean="0"/>
              <a:t>in situ </a:t>
            </a:r>
            <a:r>
              <a:rPr lang="fr-FR" sz="3600" dirty="0" err="1" smtClean="0"/>
              <a:t>salinity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28800"/>
            <a:ext cx="4149757" cy="4176464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Labrador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Canadian </a:t>
            </a:r>
            <a:r>
              <a:rPr lang="en-GB" sz="2000" dirty="0" smtClean="0">
                <a:latin typeface="Arial"/>
                <a:cs typeface="Arial"/>
              </a:rPr>
              <a:t>Bedford </a:t>
            </a:r>
            <a:r>
              <a:rPr lang="en-GB" sz="2000" dirty="0">
                <a:latin typeface="Arial"/>
                <a:cs typeface="Arial"/>
              </a:rPr>
              <a:t>Institute of </a:t>
            </a:r>
            <a:r>
              <a:rPr lang="en-GB" sz="2000" dirty="0" smtClean="0">
                <a:latin typeface="Arial"/>
                <a:cs typeface="Arial"/>
              </a:rPr>
              <a:t>Oceanography</a:t>
            </a:r>
            <a:endParaRPr lang="fr-FR" sz="2000" dirty="0" smtClean="0"/>
          </a:p>
          <a:p>
            <a:r>
              <a:rPr lang="fr-FR" sz="2000" dirty="0" smtClean="0"/>
              <a:t>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 (Reverdin 2010</a:t>
            </a:r>
            <a:r>
              <a:rPr lang="fr-FR" sz="2000" dirty="0"/>
              <a:t>) </a:t>
            </a:r>
            <a:endParaRPr lang="fr-FR" sz="2000" dirty="0" smtClean="0"/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</a:p>
          <a:p>
            <a:r>
              <a:rPr lang="fr-FR" sz="2000" b="1" dirty="0" smtClean="0"/>
              <a:t>An </a:t>
            </a:r>
            <a:r>
              <a:rPr lang="fr-FR" sz="2000" b="1" dirty="0" err="1" smtClean="0"/>
              <a:t>explanation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GSAs</a:t>
            </a:r>
            <a:r>
              <a:rPr lang="fr-FR" sz="2000" b="1" dirty="0" smtClean="0"/>
              <a:t>!</a:t>
            </a:r>
            <a:endParaRPr lang="fr-FR" sz="2000" b="1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9217938"/>
            <a:ext cx="7278688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ttp://dods.extra.cea.fr/work/p86swing/Volcanic/Nature2/Fig2_15135/Fig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6" y="0"/>
            <a:ext cx="4858385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01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72" y="-387424"/>
            <a:ext cx="8964488" cy="1336956"/>
          </a:xfrm>
        </p:spPr>
        <p:txBody>
          <a:bodyPr/>
          <a:lstStyle/>
          <a:p>
            <a:r>
              <a:rPr lang="fr-FR" dirty="0" smtClean="0"/>
              <a:t>A last </a:t>
            </a:r>
            <a:r>
              <a:rPr lang="fr-FR" dirty="0" err="1" smtClean="0"/>
              <a:t>millennium</a:t>
            </a:r>
            <a:r>
              <a:rPr lang="fr-FR" dirty="0" smtClean="0"/>
              <a:t> 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44824"/>
            <a:ext cx="4170357" cy="403244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Last millennium simulation from IPSLCM5A-LR (</a:t>
            </a:r>
            <a:r>
              <a:rPr lang="en-GB" sz="2000" dirty="0" err="1" smtClean="0"/>
              <a:t>Khodri</a:t>
            </a:r>
            <a:r>
              <a:rPr lang="en-GB" sz="2000" dirty="0" smtClean="0"/>
              <a:t> et al. in prep.)</a:t>
            </a:r>
          </a:p>
          <a:p>
            <a:r>
              <a:rPr lang="en-GB" sz="2000" dirty="0" smtClean="0"/>
              <a:t>We select all the volcanoes from preindustrial era that are larger than Agung but not too large</a:t>
            </a:r>
          </a:p>
          <a:p>
            <a:r>
              <a:rPr lang="en-GB" sz="2000" dirty="0"/>
              <a:t>5</a:t>
            </a:r>
            <a:r>
              <a:rPr lang="en-GB" sz="2000" dirty="0" smtClean="0"/>
              <a:t>-member ensemble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004" y="1844824"/>
            <a:ext cx="4768801" cy="33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9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8964488" cy="1336956"/>
          </a:xfrm>
        </p:spPr>
        <p:txBody>
          <a:bodyPr/>
          <a:lstStyle/>
          <a:p>
            <a:r>
              <a:rPr lang="fr-FR" dirty="0" err="1" smtClean="0"/>
              <a:t>Greenland</a:t>
            </a:r>
            <a:r>
              <a:rPr lang="fr-FR" dirty="0" smtClean="0"/>
              <a:t> data</a:t>
            </a:r>
            <a:endParaRPr lang="fr-FR" dirty="0"/>
          </a:p>
        </p:txBody>
      </p:sp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558889" y="2780928"/>
            <a:ext cx="4070599" cy="4067996"/>
            <a:chOff x="4355967" y="4491783"/>
            <a:chExt cx="2521612" cy="2519998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67" y="4491783"/>
              <a:ext cx="2521612" cy="251999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2290331" cy="2859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EOF1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683568" y="137560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EOF1 of </a:t>
            </a:r>
            <a:r>
              <a:rPr lang="en-GB" dirty="0" smtClean="0"/>
              <a:t>a compilation </a:t>
            </a:r>
            <a:r>
              <a:rPr lang="en-GB" dirty="0"/>
              <a:t>of 6 ice cores reconstructing Greenland  δ</a:t>
            </a:r>
            <a:r>
              <a:rPr lang="en-GB" baseline="30000" dirty="0" smtClean="0"/>
              <a:t>18</a:t>
            </a:r>
            <a:r>
              <a:rPr lang="en-GB" dirty="0" smtClean="0"/>
              <a:t>O over </a:t>
            </a:r>
            <a:r>
              <a:rPr lang="en-GB" dirty="0"/>
              <a:t>the last millennium (Ortega et al. </a:t>
            </a:r>
            <a:r>
              <a:rPr lang="en-GB" dirty="0" smtClean="0"/>
              <a:t>2014)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771800" y="4293096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B18</a:t>
            </a:r>
            <a:endParaRPr lang="en-GB" sz="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195736" y="443711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NGRIP</a:t>
            </a:r>
            <a:endParaRPr lang="en-GB" sz="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771800" y="469001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GISP2</a:t>
            </a:r>
            <a:endParaRPr lang="en-GB" sz="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2771800" y="479773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GRIP</a:t>
            </a:r>
            <a:endParaRPr lang="en-GB" sz="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555776" y="501317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Crete</a:t>
            </a:r>
            <a:endParaRPr lang="en-GB" sz="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267744" y="537379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DYE-3</a:t>
            </a:r>
            <a:endParaRPr lang="en-GB" sz="800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5508104" y="1115452"/>
            <a:ext cx="3635896" cy="5749082"/>
            <a:chOff x="5508104" y="1115452"/>
            <a:chExt cx="3635896" cy="5749082"/>
          </a:xfrm>
        </p:grpSpPr>
        <p:grpSp>
          <p:nvGrpSpPr>
            <p:cNvPr id="6" name="Grouper 5"/>
            <p:cNvGrpSpPr/>
            <p:nvPr/>
          </p:nvGrpSpPr>
          <p:grpSpPr>
            <a:xfrm>
              <a:off x="5508388" y="1115452"/>
              <a:ext cx="3635612" cy="5749082"/>
              <a:chOff x="5508388" y="1108918"/>
              <a:chExt cx="3635612" cy="5749082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388" y="1623599"/>
                <a:ext cx="3635612" cy="5234401"/>
              </a:xfrm>
              <a:prstGeom prst="rect">
                <a:avLst/>
              </a:prstGeom>
            </p:spPr>
          </p:pic>
          <p:grpSp>
            <p:nvGrpSpPr>
              <p:cNvPr id="15" name="Grouper 14"/>
              <p:cNvGrpSpPr/>
              <p:nvPr/>
            </p:nvGrpSpPr>
            <p:grpSpPr>
              <a:xfrm>
                <a:off x="5902040" y="5157192"/>
                <a:ext cx="3240000" cy="180016"/>
                <a:chOff x="899593" y="5589240"/>
                <a:chExt cx="2325100" cy="180016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899593" y="5589240"/>
                  <a:ext cx="2325099" cy="180016"/>
                </a:xfrm>
                <a:prstGeom prst="rect">
                  <a:avLst/>
                </a:prstGeom>
                <a:solidFill>
                  <a:schemeClr val="accent1">
                    <a:alpha val="30000"/>
                  </a:schemeClr>
                </a:solidFill>
                <a:ln w="9525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7" name="Connecteur droit 16"/>
                <p:cNvCxnSpPr/>
                <p:nvPr/>
              </p:nvCxnSpPr>
              <p:spPr>
                <a:xfrm>
                  <a:off x="899593" y="5679240"/>
                  <a:ext cx="2325100" cy="0"/>
                </a:xfrm>
                <a:prstGeom prst="line">
                  <a:avLst/>
                </a:prstGeom>
                <a:ln w="38100" cmpd="sng">
                  <a:solidFill>
                    <a:schemeClr val="accent1">
                      <a:alpha val="7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ZoneTexte 3"/>
              <p:cNvSpPr txBox="1"/>
              <p:nvPr/>
            </p:nvSpPr>
            <p:spPr>
              <a:xfrm>
                <a:off x="5652120" y="1108918"/>
                <a:ext cx="3312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20-yr preferential </a:t>
                </a:r>
                <a:r>
                  <a:rPr lang="en-GB" dirty="0" smtClean="0"/>
                  <a:t>variability</a:t>
                </a:r>
                <a:endParaRPr lang="en-GB" dirty="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08104" y="1563326"/>
              <a:ext cx="3528392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508388" y="1557646"/>
              <a:ext cx="3481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PC1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442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92837</TotalTime>
  <Words>1252</Words>
  <Application>Microsoft Macintosh PowerPoint</Application>
  <PresentationFormat>Présentation à l'écran (4:3)</PresentationFormat>
  <Paragraphs>214</Paragraphs>
  <Slides>35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Brise</vt:lpstr>
      <vt:lpstr>…quation</vt:lpstr>
      <vt:lpstr>Bidecadal North Atlantic ocean circulation variability controlled by timing of volcanic eruptions </vt:lpstr>
      <vt:lpstr>Initialisation of Atlantic overturning </vt:lpstr>
      <vt:lpstr>Présentation PowerPoint</vt:lpstr>
      <vt:lpstr>Présentation PowerPoint</vt:lpstr>
      <vt:lpstr>Is it real?</vt:lpstr>
      <vt:lpstr>CMIP5 multi-model confirmation?</vt:lpstr>
      <vt:lpstr>Comparison with in situ salinity data</vt:lpstr>
      <vt:lpstr>A last millennium perspective</vt:lpstr>
      <vt:lpstr>Greenland data</vt:lpstr>
      <vt:lpstr>Link Greenland-AMO</vt:lpstr>
      <vt:lpstr>A paleo-indicator of the subpolar AMOC?</vt:lpstr>
      <vt:lpstr>Last millennium perspective</vt:lpstr>
      <vt:lpstr>Implication for recent variability</vt:lpstr>
      <vt:lpstr>Implication for recent variability</vt:lpstr>
      <vt:lpstr>Implication for recent variability</vt:lpstr>
      <vt:lpstr>Removing Pinatubo within IPSL-CM5A-LR model</vt:lpstr>
      <vt:lpstr>Conclusions </vt:lpstr>
      <vt:lpstr>Thank you!  </vt:lpstr>
      <vt:lpstr>Background </vt:lpstr>
      <vt:lpstr>Experimental design</vt:lpstr>
      <vt:lpstr>Comparison of the AMOC forcings</vt:lpstr>
      <vt:lpstr>Is it real?</vt:lpstr>
      <vt:lpstr>A conceptual model to explain AMOC variability in the model</vt:lpstr>
      <vt:lpstr>AMOC response in the IPSL-CM5A-LR model</vt:lpstr>
      <vt:lpstr>Présentation PowerPoint</vt:lpstr>
      <vt:lpstr>CMIP5 models</vt:lpstr>
      <vt:lpstr>Scaling of the conceptual model</vt:lpstr>
      <vt:lpstr>Convection sites response</vt:lpstr>
      <vt:lpstr>Mechanisms</vt:lpstr>
      <vt:lpstr>In situ Labrador Sea variation</vt:lpstr>
      <vt:lpstr>Temperature propagation</vt:lpstr>
      <vt:lpstr>Comparison model-proxies</vt:lpstr>
      <vt:lpstr>Présentation PowerPoint</vt:lpstr>
      <vt:lpstr>Pinatubo direct impact</vt:lpstr>
      <vt:lpstr>Is volcanic impact on the NAO so clear in data?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Didier Swingedouw</cp:lastModifiedBy>
  <cp:revision>668</cp:revision>
  <dcterms:created xsi:type="dcterms:W3CDTF">2011-02-08T20:51:41Z</dcterms:created>
  <dcterms:modified xsi:type="dcterms:W3CDTF">2014-04-29T10:02:52Z</dcterms:modified>
  <cp:category/>
</cp:coreProperties>
</file>